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65.png"/><Relationship Id="rId5" Type="http://schemas.openxmlformats.org/officeDocument/2006/relationships/image" Target="../media/image23.png"/><Relationship Id="rId10" Type="http://schemas.openxmlformats.org/officeDocument/2006/relationships/image" Target="../media/image6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6.png"/><Relationship Id="rId2" Type="http://schemas.openxmlformats.org/officeDocument/2006/relationships/image" Target="../media/image30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4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gi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0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866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713172"/>
            <a:ext cx="7486650" cy="421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SCFT accurately describes the coupled interactions within PEBs and provides experimentally inaccessible information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High charge fraction facilitates microphase segregation in PEBs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Each layer as subsequent mushroom conformations (“locked-in-layer” model)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IDP brush derived from NFH is well-described by our model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Polymer density profiles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Predicted characterization spectra 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Reflectivity and brush-brush force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AABA7-F6CA-8C40-E62D-9574FB1E66DC}"/>
              </a:ext>
            </a:extLst>
          </p:cNvPr>
          <p:cNvGrpSpPr/>
          <p:nvPr/>
        </p:nvGrpSpPr>
        <p:grpSpPr>
          <a:xfrm>
            <a:off x="8241227" y="3720494"/>
            <a:ext cx="3455474" cy="2635856"/>
            <a:chOff x="3102348" y="699247"/>
            <a:chExt cx="6381750" cy="4648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3A4EFA-EA7F-1B2A-E186-025FC3439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BB97C87-5B6B-909D-99E2-42542D33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65E8FA-9910-AECB-1A0C-E9730483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11ABA2A-90CE-F3DA-5642-BE751382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6D119AA7-5A01-F17B-CF70-9347CA2E2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8"/>
          <a:stretch/>
        </p:blipFill>
        <p:spPr bwMode="auto">
          <a:xfrm>
            <a:off x="8340488" y="1018430"/>
            <a:ext cx="3256952" cy="27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This material is based upon work supported by the National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Science Foundation Graduate Research Fellowship under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Grant No. DGE 2146752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688" y="4539317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41E8D-55C1-99C4-5EF5-10F746DDCF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F0AF2-9F88-0212-30F2-ADA3E42CCD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Polymer brushes are  interfacial modification and as model systems in biology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 comprehensive understanding of the parameter space is necessary to discover new conformational targets and transition mechanisms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1E179D-3DB6-4D1F-3070-A4202C66597D}"/>
              </a:ext>
            </a:extLst>
          </p:cNvPr>
          <p:cNvGrpSpPr/>
          <p:nvPr/>
        </p:nvGrpSpPr>
        <p:grpSpPr>
          <a:xfrm>
            <a:off x="3468288" y="2322288"/>
            <a:ext cx="2313387" cy="2426636"/>
            <a:chOff x="6308579" y="1428022"/>
            <a:chExt cx="2991657" cy="31381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B1209E-2591-1D9B-13FD-4E922FA35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2C9EE1-011F-10EE-C083-F7FED2E47059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7DC082-F5F9-CE8E-153B-93AB1826E2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318" y="3152776"/>
            <a:ext cx="3197383" cy="1748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60DF7-E9ED-3AF0-4F31-109CB9253E82}"/>
              </a:ext>
            </a:extLst>
          </p:cNvPr>
          <p:cNvSpPr txBox="1"/>
          <p:nvPr/>
        </p:nvSpPr>
        <p:spPr>
          <a:xfrm>
            <a:off x="7713833" y="653412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5188C-8645-392F-6CE8-7D14AD53DD3F}"/>
              </a:ext>
            </a:extLst>
          </p:cNvPr>
          <p:cNvSpPr txBox="1"/>
          <p:nvPr/>
        </p:nvSpPr>
        <p:spPr>
          <a:xfrm>
            <a:off x="4881543" y="654951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Theory helps to understand mechanisms and structures that are not experimentally available or not predicted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Few theories can handle electrostatics, while others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Additional interactions are easily added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Multivalent ion / charge inversion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Excluded volume effects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Multi-chain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439" y="1584213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4352" y="1577283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8029" y="1504829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777251" y="1104719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1081674" y="1184103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1745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" y="4318248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391212" y="3930021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7C675D-C5F0-FD74-10C9-EBE34D6CCFCA}"/>
              </a:ext>
            </a:extLst>
          </p:cNvPr>
          <p:cNvGrpSpPr/>
          <p:nvPr/>
        </p:nvGrpSpPr>
        <p:grpSpPr>
          <a:xfrm>
            <a:off x="6272490" y="4381501"/>
            <a:ext cx="3703308" cy="2354204"/>
            <a:chOff x="6298368" y="4381501"/>
            <a:chExt cx="3703308" cy="23542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38DA1F-1B53-6692-B938-FAAE3F9753F6}"/>
                </a:ext>
              </a:extLst>
            </p:cNvPr>
            <p:cNvGrpSpPr/>
            <p:nvPr/>
          </p:nvGrpSpPr>
          <p:grpSpPr>
            <a:xfrm>
              <a:off x="6298368" y="4381501"/>
              <a:ext cx="3703308" cy="2354204"/>
              <a:chOff x="6677739" y="4353042"/>
              <a:chExt cx="3703308" cy="2354204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3ACCF892-3562-D18C-63B1-7C4A0672C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7739" y="4367271"/>
                <a:ext cx="3703308" cy="2339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4EAC5E5-8701-22F4-C4D9-3728E2D0112C}"/>
                  </a:ext>
                </a:extLst>
              </p:cNvPr>
              <p:cNvGrpSpPr/>
              <p:nvPr/>
            </p:nvGrpSpPr>
            <p:grpSpPr>
              <a:xfrm>
                <a:off x="7737894" y="4353042"/>
                <a:ext cx="1011876" cy="1169987"/>
                <a:chOff x="7737894" y="4353042"/>
                <a:chExt cx="1011876" cy="1169987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08CB896-F9FC-29FD-F949-A545B5C91C69}"/>
                    </a:ext>
                  </a:extLst>
                </p:cNvPr>
                <p:cNvCxnSpPr/>
                <p:nvPr/>
              </p:nvCxnSpPr>
              <p:spPr>
                <a:xfrm flipH="1">
                  <a:off x="7737894" y="4620209"/>
                  <a:ext cx="739185" cy="9028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07EBFC6-7763-245A-4E28-25FF1BEA7853}"/>
                    </a:ext>
                  </a:extLst>
                </p:cNvPr>
                <p:cNvSpPr txBox="1"/>
                <p:nvPr/>
              </p:nvSpPr>
              <p:spPr>
                <a:xfrm>
                  <a:off x="8480144" y="4353042"/>
                  <a:ext cx="2696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28F107-3523-3198-5EDD-9E3A8DCD5628}"/>
                </a:ext>
              </a:extLst>
            </p:cNvPr>
            <p:cNvSpPr/>
            <p:nvPr/>
          </p:nvSpPr>
          <p:spPr>
            <a:xfrm>
              <a:off x="6309446" y="4404227"/>
              <a:ext cx="316753" cy="237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62265" y="4395730"/>
            <a:ext cx="2903857" cy="2404932"/>
            <a:chOff x="9667514" y="4367271"/>
            <a:chExt cx="2903857" cy="240493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514" y="4375768"/>
              <a:ext cx="2903857" cy="2396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17291-73E4-6179-43F3-5636D1F35E94}"/>
              </a:ext>
            </a:extLst>
          </p:cNvPr>
          <p:cNvGrpSpPr/>
          <p:nvPr/>
        </p:nvGrpSpPr>
        <p:grpSpPr>
          <a:xfrm>
            <a:off x="3110129" y="4347862"/>
            <a:ext cx="3212668" cy="2339973"/>
            <a:chOff x="3102348" y="699247"/>
            <a:chExt cx="6381750" cy="46482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6E2CF2-F2C8-10F6-62BA-D974306B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48" y="699247"/>
              <a:ext cx="638175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AD44773-0289-6542-4571-D92FE380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82911" y="980216"/>
              <a:ext cx="2249687" cy="77559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87262-5A19-E57B-F470-611B4DA7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16468" y="1736763"/>
              <a:ext cx="2249687" cy="138337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B8C4736-5B0A-F194-1BC3-116F55D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07043" y="2987226"/>
              <a:ext cx="2249424" cy="1419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564</Words>
  <Application>Microsoft Office PowerPoint</Application>
  <PresentationFormat>Widescreen</PresentationFormat>
  <Paragraphs>174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can be used to describe IDP-derived brush</vt:lpstr>
      <vt:lpstr>Conclusions</vt:lpstr>
      <vt:lpstr>Acknowledgements</vt:lpstr>
      <vt:lpstr>Supplemental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34</cp:revision>
  <dcterms:created xsi:type="dcterms:W3CDTF">2022-03-28T18:43:16Z</dcterms:created>
  <dcterms:modified xsi:type="dcterms:W3CDTF">2023-03-02T06:02:26Z</dcterms:modified>
</cp:coreProperties>
</file>